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74" r:id="rId2"/>
    <p:sldId id="368" r:id="rId3"/>
    <p:sldId id="534" r:id="rId4"/>
    <p:sldId id="543" r:id="rId5"/>
    <p:sldId id="545" r:id="rId6"/>
    <p:sldId id="546" r:id="rId7"/>
    <p:sldId id="547" r:id="rId8"/>
    <p:sldId id="464" r:id="rId9"/>
    <p:sldId id="445" r:id="rId10"/>
    <p:sldId id="548" r:id="rId11"/>
    <p:sldId id="549" r:id="rId12"/>
    <p:sldId id="538" r:id="rId13"/>
    <p:sldId id="539" r:id="rId14"/>
    <p:sldId id="550" r:id="rId15"/>
    <p:sldId id="273" r:id="rId16"/>
    <p:sldId id="551" r:id="rId17"/>
    <p:sldId id="552" r:id="rId18"/>
    <p:sldId id="553" r:id="rId19"/>
    <p:sldId id="265" r:id="rId20"/>
    <p:sldId id="390" r:id="rId21"/>
    <p:sldId id="292" r:id="rId22"/>
    <p:sldId id="297" r:id="rId23"/>
    <p:sldId id="555" r:id="rId24"/>
    <p:sldId id="556" r:id="rId25"/>
    <p:sldId id="557" r:id="rId26"/>
    <p:sldId id="558" r:id="rId27"/>
    <p:sldId id="559" r:id="rId28"/>
    <p:sldId id="560" r:id="rId29"/>
    <p:sldId id="561" r:id="rId30"/>
    <p:sldId id="562" r:id="rId31"/>
    <p:sldId id="563" r:id="rId32"/>
    <p:sldId id="564" r:id="rId33"/>
    <p:sldId id="565" r:id="rId34"/>
    <p:sldId id="566" r:id="rId35"/>
    <p:sldId id="567" r:id="rId36"/>
    <p:sldId id="293" r:id="rId37"/>
    <p:sldId id="568" r:id="rId38"/>
    <p:sldId id="516" r:id="rId39"/>
    <p:sldId id="569" r:id="rId40"/>
    <p:sldId id="533" r:id="rId41"/>
    <p:sldId id="570" r:id="rId42"/>
    <p:sldId id="571" r:id="rId43"/>
    <p:sldId id="282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38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2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emf"/><Relationship Id="rId5" Type="http://schemas.openxmlformats.org/officeDocument/2006/relationships/slide" Target="slide36.xml"/><Relationship Id="rId4" Type="http://schemas.openxmlformats.org/officeDocument/2006/relationships/slide" Target="slide4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slide" Target="slide21.x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016749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3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统计与概率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57158" y="1071546"/>
            <a:ext cx="8215370" cy="157163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58" y="1142984"/>
            <a:ext cx="8286808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平均数是表示一组数据集中趋势的数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它是反映数据集中趋势的一项指标。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7158" y="3000372"/>
            <a:ext cx="8215370" cy="22145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58" y="3071810"/>
            <a:ext cx="828680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在一组数据中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出现次数最多的那个数就是这组数据的众数。如果一组数据中各数据出现的次数同样多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那么这组数据就没有众数。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57158" y="1071546"/>
            <a:ext cx="8215370" cy="3714776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58" y="1142984"/>
            <a:ext cx="8286808" cy="322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把调查得到的一组数据按从小到大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或从大到小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的顺序排列起来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若数据的个数是奇数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则处于正中间的那个数据就是中位数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若数据的个数是偶数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则中间两个数据的平均数是中位数。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772523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322" y="571480"/>
            <a:ext cx="778667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1571612"/>
            <a:ext cx="8215338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三张卡片上分别标有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1,2,3,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用任意两张卡片摆成一个两位数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如果是单数小王赢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否则亮亮赢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这个规则公平吗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596" y="3714752"/>
            <a:ext cx="8429684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因为由标有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1,2,3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的卡片任意两张摆成的两位数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单数有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13,21,23,31,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双数有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12,32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。单数的个数比双数的个数多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所以游戏规则不公平。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571612"/>
            <a:ext cx="8858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我们可以用分数来表示可能性的大小。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29520" y="2013511"/>
            <a:ext cx="71438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794" y="3799461"/>
            <a:ext cx="571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062773"/>
            <a:ext cx="8715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聪聪前三次考试成绩比亮亮好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第四次聪聪的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比亮亮好。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可能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034" y="785794"/>
            <a:ext cx="1143008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练习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714356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一个质地均匀的正方体的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个面上分别写着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1,2,3,4,5,6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六个数字。任意抛一次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朝上的面可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能是什么数字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判断下列说法的正确与否。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2500306"/>
            <a:ext cx="864396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一定是偶数。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可能比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不可能比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有可能是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E.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掷出比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大的可能性比掷出比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小的可能性大。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3306" y="2571744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992" y="3207770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3843796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0430" y="4479822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9586" y="5500702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页例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42984"/>
            <a:ext cx="842968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班同学的几项数据用统计表和统计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图表示如下。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6" name="Picture 9" descr="{A49FA862-8A31-4415-BFAA-14E5083B80C1}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2" y="2824165"/>
            <a:ext cx="3486150" cy="962025"/>
          </a:xfrm>
          <a:prstGeom prst="rect">
            <a:avLst/>
          </a:prstGeom>
          <a:noFill/>
        </p:spPr>
      </p:pic>
      <p:pic>
        <p:nvPicPr>
          <p:cNvPr id="38" name="Picture 10" descr="{F095C199-20B6-45A1-886D-0B7D1941945E}副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3479" y="4252930"/>
            <a:ext cx="2124075" cy="1676400"/>
          </a:xfrm>
          <a:prstGeom prst="rect">
            <a:avLst/>
          </a:prstGeom>
          <a:noFill/>
        </p:spPr>
      </p:pic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357158" y="2381266"/>
            <a:ext cx="4357718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六（</a:t>
            </a:r>
            <a:r>
              <a:rPr lang="en-US" altLang="zh-CN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）班男、女生人数统计表</a:t>
            </a: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393702" y="3784616"/>
            <a:ext cx="446405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六（</a:t>
            </a:r>
            <a:r>
              <a:rPr lang="en-US" altLang="zh-CN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）班男 、女生人数统计图</a:t>
            </a: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4932363" y="2450271"/>
            <a:ext cx="3529012" cy="978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六（</a:t>
            </a:r>
            <a:r>
              <a:rPr lang="en-US" altLang="zh-CN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）班同学最喜欢的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运动项目统计图</a:t>
            </a:r>
          </a:p>
        </p:txBody>
      </p:sp>
      <p:pic>
        <p:nvPicPr>
          <p:cNvPr id="45" name="Picture 15" descr="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54412"/>
            <a:ext cx="4464050" cy="17605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40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415597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根据以上统计图表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你得到了那些信息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0034" y="1214422"/>
            <a:ext cx="1143008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问题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3500438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除了通过问卷调查收集数据外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还可以通过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什么手段收集数据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42984"/>
            <a:ext cx="8429684" cy="624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班同学身高、体重情况如下表。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Picture 18" descr="未标题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74965"/>
            <a:ext cx="6932612" cy="942975"/>
          </a:xfrm>
          <a:prstGeom prst="rect">
            <a:avLst/>
          </a:prstGeom>
          <a:noFill/>
        </p:spPr>
      </p:pic>
      <p:pic>
        <p:nvPicPr>
          <p:cNvPr id="8" name="Picture 20" descr="{C4B6208E-920D-4D22-9CA5-59DB4769BD48}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928802"/>
            <a:ext cx="6951662" cy="183832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85720" y="4058671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上面两组数据的平均数各是多少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4929198"/>
            <a:ext cx="392909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身高：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1.50425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m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0562" y="4929198"/>
            <a:ext cx="392909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体重：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39.6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kg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14356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小组讨论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什么数据能代表全班同学的身高和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2857496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如果把全班同学编号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随意抽取一名学生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生体重在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 kg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及以下的可能性大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还是在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39 kg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及以上的可能性大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3240" y="2000240"/>
            <a:ext cx="392909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平均数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5214950"/>
            <a:ext cx="578647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kg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及以上的可能性大。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1406" y="714356"/>
            <a:ext cx="8786874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数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据的收集、整理和分析的步骤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方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法是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什么？你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能设计一张调查表，了解六年级学生的个人情况吗？</a:t>
            </a:r>
          </a:p>
        </p:txBody>
      </p:sp>
      <p:pic>
        <p:nvPicPr>
          <p:cNvPr id="12" name="Picture 7" descr="{B36CB952-7F43-41DC-8001-F17DD83D67AD}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067072"/>
            <a:ext cx="6684963" cy="3505200"/>
          </a:xfrm>
          <a:prstGeom prst="rect">
            <a:avLst/>
          </a:prstGeom>
          <a:noFill/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0" y="2487035"/>
            <a:ext cx="878687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这是同学们设计的学生个人情况调查表。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1428736"/>
            <a:ext cx="8786842" cy="264320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571612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统计表与统计图。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344159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平均数、中位数和众数。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116706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可能性。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428736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根据所要描述的情况，填写合适的统计图。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406" y="2072555"/>
            <a:ext cx="9072594" cy="124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）描述六（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）班同学身高分组的分布情况，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用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406" y="3402657"/>
            <a:ext cx="907259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）描述从一年级到六年级的平均身高变化情况，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用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1406" y="4732759"/>
            <a:ext cx="907259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）描述身高组别人数占全班人数的百分比情况，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用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57356" y="2571744"/>
            <a:ext cx="5786478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条形统计图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57356" y="3922150"/>
            <a:ext cx="578647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折线统计图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57356" y="5272556"/>
            <a:ext cx="578647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扇形统计图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39" grpId="0"/>
      <p:bldP spid="44" grpId="0"/>
      <p:bldP spid="49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下面是某汽车公司去年汽车生产量和销售量情况。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5" name="Picture 1" descr="C:\Users\Administrator\AppData\Roaming\Tencent\Users\271766067\QQ\WinTemp\RichOle\ITJ26X0{V)Y87M[M`}Z%(L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857364"/>
            <a:ext cx="5072098" cy="41488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857232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）该公司去年全年的生产和销售情况如何？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500174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该公司去年大部分时间的生产量和销售量都在不断地增长。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06" y="3145224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）该公司的发展前景怎样？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3788166"/>
            <a:ext cx="7858180" cy="222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该公司的产量和销量都在增长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第四季度增长幅度很大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且销量大于产量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说明该公司发展势头良好。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1224917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）你还能提出哪些问题？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4678" y="2645158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去年全年的产量是多少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去年全年的销量是多少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7106" name="Picture 2" descr="http://static9.photo.sina.com.cn/bmiddle/3db040b144ce01c5207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500306"/>
            <a:ext cx="2080656" cy="30718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六（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）班同学血型情况如下图。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9153" name="Picture 1" descr="C:\Users\Administrator\AppData\Roaming\Tencent\Users\271766067\QQ\WinTemp\RichOle\0KE72O7{4F08}ZR~]U))UFQ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643182"/>
            <a:ext cx="2928958" cy="276471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00298" y="2000240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）从图中你能得到哪些信息？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2786058"/>
            <a:ext cx="5929322" cy="32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型血的人数占全班人数的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28%,B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型血的人数占全班人数的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24%,AB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型血的人数占全班人数的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8%,O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型血的人数占全班人数的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40%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57232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）该班有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人，各种血型分别有多少人？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322" y="1643050"/>
            <a:ext cx="5929322" cy="389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:50×28%=14(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:50×24%=12(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:50×8%=4(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O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:50×40%=20(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某鞋店上月女鞋进货和销售的情况如下表。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0177" name="Picture 1" descr="C:\Users\Administrator\AppData\Roaming\Tencent\Users\271766067\QQ\WinTemp\RichOle\K6XK0_ADK5L4ML`CF9}22{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928802"/>
            <a:ext cx="4648200" cy="13716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14282" y="3531554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）你认为这样进货合理吗？为什么？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4286256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不合理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因为从进货和销售的情况看有的鞋码剩货多。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14" y="3531554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）你对下一次进货有什么建议？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4286256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适当减少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35,39,40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码的进货量。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  <p:bldP spid="6" grpId="0" build="allAtOnce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在某市举行的青年歌手大奖赛中，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位评委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给一位歌手的打分如下。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2225" name="Picture 1" descr="C:\Users\Administrator\AppData\Roaming\Tencent\Users\271766067\QQ\WinTemp\RichOle\`I{UD9U]1{{PVG~$KAF6%Q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571744"/>
            <a:ext cx="6833376" cy="69532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71406" y="3571876"/>
            <a:ext cx="90725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）这组数据的平均数是多少？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04" y="4572008"/>
            <a:ext cx="5857916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平均数约是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1968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500174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单式统计表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只有一组统计项目的统计表。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复式统计表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有两组或两组以上统计项目的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统计表。</a:t>
            </a:r>
            <a:endParaRPr lang="zh-CN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4857760"/>
            <a:ext cx="742955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条形统计图、折线统计图、扇形统计图。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3987233"/>
            <a:ext cx="1915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857232"/>
            <a:ext cx="907259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）如果按照“去掉一个最高分，去掉一个最低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分，再计算平均分”的评分方法来计算，平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均分是多少？你认为这样做是否有道理？为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什么？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347813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这样做是有道理的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平均数容易受到极端数的影响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而去掉一个最高分和一个最低分就减小了这种影响。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甲、乙两个足球队之间近期的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场比赛成绩如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右表。如果两个队现在进行一场比赛，请预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测一下哪个队获胜的可能性大。为什么？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3249" name="Picture 1" descr="C:\Users\Administrator\AppData\Roaming\Tencent\Users\271766067\QQ\WinTemp\RichOle\3YYKLRWR%XP@6WE9Q7W}VX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071810"/>
            <a:ext cx="3314700" cy="2619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57158" y="1285860"/>
            <a:ext cx="8501122" cy="3286148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0034" y="1285860"/>
            <a:ext cx="814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乙队获胜的可能性大。虽然两队在进行的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场比赛中都是两胜、一平、两负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但从最近几场情况看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后两场都是乙队获胜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说明乙队最近的状态比甲队好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因此乙队获胜的可能性大。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706750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请设计一份调查表调查全班同学的近视情况，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调查导致近视的主要因素有哪些，整理并分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析数据，提出保护视力的合理建议。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4214818"/>
            <a:ext cx="707236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</a:rPr>
              <a:t>根据学生视力的具体情况进行设计、整理并分析。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下面是国家统计局发布的我国人口数据及年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龄结构统计表和统计图。你能发现什么？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5297" name="Picture 1" descr="C:\Users\Administrator\AppData\Roaming\Tencent\Users\271766067\QQ\WinTemp\RichOle\EOYUSK8~)5T%V09G6BYSN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86058"/>
            <a:ext cx="7623030" cy="1857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C:\Users\Administrator\AppData\Roaming\Tencent\Users\271766067\QQ\WinTemp\RichOle\[)32NKO]2B`P]X3O`15HG60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857232"/>
            <a:ext cx="8143875" cy="272415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14348" y="4429132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老龄人口比重越来越大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人口老龄化问题加重。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5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27211" y="1129713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57158" y="1928802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常见的统计图有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14744" y="214311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条形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786578" y="214311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折线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785918" y="285749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扇形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57158" y="3571876"/>
            <a:ext cx="8501122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盒子里有除颜色外其余都相同的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个红球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白球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个黄球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从中任意摸出一个球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摸到红球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的可能性是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3143240" y="5000636"/>
          <a:ext cx="446088" cy="992187"/>
        </p:xfrm>
        <a:graphic>
          <a:graphicData uri="http://schemas.openxmlformats.org/presentationml/2006/ole">
            <p:oleObj spid="_x0000_s20481" name="Equation" r:id="rId4" imgW="139680" imgH="393480" progId="">
              <p:embed/>
            </p:oleObj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53" grpId="0"/>
      <p:bldP spid="62" grpId="0"/>
      <p:bldP spid="67" grpId="0"/>
      <p:bldP spid="69" grpId="0"/>
      <p:bldP spid="7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000108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李丽期末考试各科成绩分别是语文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英语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她三科成绩的平均分是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43834" y="192880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2716596"/>
            <a:ext cx="87868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小丽和小明玩抽牌游戏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张纸牌上分别写着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1,2,3,4,5,6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。抽到奇数小丽获胜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抽到偶数小明获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这个游戏规则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填“公平”或“不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公平”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7620" y="4357694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公平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8"/>
          <p:cNvSpPr>
            <a:spLocks noChangeArrowheads="1"/>
          </p:cNvSpPr>
          <p:nvPr/>
        </p:nvSpPr>
        <p:spPr bwMode="auto">
          <a:xfrm>
            <a:off x="214282" y="714356"/>
            <a:ext cx="8929718" cy="6047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二、选择题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720" y="1428736"/>
            <a:ext cx="8358246" cy="19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为了描述某地气温的变化情况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条形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折线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扇形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96" y="1500174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20" y="3533560"/>
            <a:ext cx="835824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某校为了清楚地表示各年级人数占全校人数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的百分比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折线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扇形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29058" y="428625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3" grpId="0"/>
      <p:bldP spid="24" grpId="0"/>
      <p:bldP spid="25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071546"/>
            <a:ext cx="83582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为了清楚地表示出各班为地震灾区捐款的数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额情况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折线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扇形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394" name="AutoShape 2" descr="http://img1.imgtn.bdimg.com/it/u=1641790270,803545581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96" name="AutoShape 4" descr="http://img1.imgtn.bdimg.com/it/u=1641790270,803545581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98" name="AutoShape 6" descr="http://img1.imgtn.bdimg.com/it/u=1641790270,803545581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00" name="AutoShape 8" descr="http://img1.imgtn.bdimg.com/it/u=1641790270,803545581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402" name="Picture 10" descr="http://img3.3lian.com/2006/013/11/200602112131389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214554"/>
            <a:ext cx="2558647" cy="321471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500430" y="200024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4028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各种统计图的特点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500174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条形统计图和折线统计图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是用一个单位长度表示一定的数量。前者用直条长短表示数量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后者用折线起伏表示数量的增减变化。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929066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扇形统计图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用整个圆的面积表示总数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用圆内的扇形面积表示各部分数量占总数的百分比。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68"/>
          <p:cNvSpPr>
            <a:spLocks noChangeArrowheads="1"/>
          </p:cNvSpPr>
          <p:nvPr/>
        </p:nvSpPr>
        <p:spPr bwMode="auto">
          <a:xfrm>
            <a:off x="214282" y="714356"/>
            <a:ext cx="892971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三、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解决问题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158" y="1500174"/>
            <a:ext cx="842968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某校举行演讲比赛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对于某位选手的演讲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评委给出的分数如下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):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2,9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。这组数据的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中位数和众数分别是多少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平均数呢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1472" y="4500570"/>
            <a:ext cx="2390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中位数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24610" y="4500570"/>
            <a:ext cx="1980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众数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29322" y="4500570"/>
            <a:ext cx="2582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平均数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29" grpId="0"/>
      <p:bldP spid="30" grpId="0"/>
      <p:bldP spid="31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642918"/>
            <a:ext cx="8429684" cy="19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期末考试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王强的语文、数学、英语的平均分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地理成绩公布后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四科的平均分提高了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王强的地理成绩是多少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4612" y="2786058"/>
            <a:ext cx="32544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94×3=282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（分）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8860" y="3558605"/>
            <a:ext cx="4541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94+1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×4=380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（分）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5189" y="4344423"/>
            <a:ext cx="3357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380-282=98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（分）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5143512"/>
            <a:ext cx="5493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答：王强的地理成绩是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571480"/>
            <a:ext cx="8429684" cy="32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六年一班要举办一场联欢会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通过转转盘来决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定每个人表演节目的类型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表演节目分为唱歌、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舞蹈和小品三种。为使指针停在舞蹈区域的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可能性是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停在唱歌区域的可能性是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怎样设计转盘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2285984" y="2340207"/>
          <a:ext cx="387551" cy="1000132"/>
        </p:xfrm>
        <a:graphic>
          <a:graphicData uri="http://schemas.openxmlformats.org/presentationml/2006/ole">
            <p:oleObj spid="_x0000_s61442" name="Equation" r:id="rId3" imgW="152280" imgH="393480" progId="">
              <p:embed/>
            </p:oleObj>
          </a:graphicData>
        </a:graphic>
      </p:graphicFrame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7358082" y="2340207"/>
          <a:ext cx="387551" cy="1000132"/>
        </p:xfrm>
        <a:graphic>
          <a:graphicData uri="http://schemas.openxmlformats.org/presentationml/2006/ole">
            <p:oleObj spid="_x0000_s61443" name="Equation" r:id="rId4" imgW="152280" imgH="393480" progId="">
              <p:embed/>
            </p:oleObj>
          </a:graphicData>
        </a:graphic>
      </p:graphicFrame>
      <p:sp>
        <p:nvSpPr>
          <p:cNvPr id="9" name="椭圆 8"/>
          <p:cNvSpPr/>
          <p:nvPr/>
        </p:nvSpPr>
        <p:spPr>
          <a:xfrm>
            <a:off x="3143240" y="3643314"/>
            <a:ext cx="2643206" cy="26432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786050" y="3425250"/>
            <a:ext cx="3357586" cy="3075584"/>
            <a:chOff x="6429388" y="3429000"/>
            <a:chExt cx="3357586" cy="3075584"/>
          </a:xfrm>
        </p:grpSpPr>
        <p:pic>
          <p:nvPicPr>
            <p:cNvPr id="61445" name="Picture 5" descr="C:\Users\Administrator\AppData\Roaming\Tencent\Users\271766067\QQ\WinTemp\RichOle\W%`F%E@}AD2(ZIAV3J7N%{E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3429000"/>
              <a:ext cx="3357586" cy="3075584"/>
            </a:xfrm>
            <a:prstGeom prst="rect">
              <a:avLst/>
            </a:prstGeom>
            <a:noFill/>
          </p:spPr>
        </p:pic>
        <p:cxnSp>
          <p:nvCxnSpPr>
            <p:cNvPr id="13" name="直接箭头连接符 12"/>
            <p:cNvCxnSpPr/>
            <p:nvPr/>
          </p:nvCxnSpPr>
          <p:spPr>
            <a:xfrm rot="5400000">
              <a:off x="7429520" y="5000636"/>
              <a:ext cx="714380" cy="57150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7000892" y="4214818"/>
              <a:ext cx="107157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舞蹈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8143900" y="4214818"/>
              <a:ext cx="107157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小品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7786710" y="5286388"/>
              <a:ext cx="107157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唱歌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8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9" name="AutoShape 13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0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subSp spid="_x0000_s6144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subSp spid="_x0000_s6144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subSp spid="_x0000_s6144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subSp spid="_x0000_s6144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nimBg="1" autoUpdateAnimBg="0"/>
      <p:bldP spid="9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4028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各种统计图的作用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500174"/>
            <a:ext cx="807249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条形统计图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可以看出各种数量的多少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便于相互比较。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3071810"/>
            <a:ext cx="800105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扇形统计图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能清楚地看出各部分数量与总数的百分比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以及部分与部分之间的关系。</a:t>
            </a:r>
          </a:p>
        </p:txBody>
      </p:sp>
      <p:sp>
        <p:nvSpPr>
          <p:cNvPr id="5" name="矩形 4"/>
          <p:cNvSpPr/>
          <p:nvPr/>
        </p:nvSpPr>
        <p:spPr>
          <a:xfrm>
            <a:off x="785786" y="4715761"/>
            <a:ext cx="800105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折线统计图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既能看出数量的多少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又能看出数量的增减变化。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85794"/>
            <a:ext cx="6776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通常进行调查、统计的过程和步骤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240681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确定调查的内容和数据。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2143116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确定选用的统计表。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2857496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确定调查方法。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3571876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进行调查。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4214818"/>
            <a:ext cx="8072494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⑤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对数据进行分类、整理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选择恰当的统计图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来表示数据。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786" y="5572140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⑥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分析数据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作出判断和预测。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857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制作统计表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步骤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337280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收集并整理数据。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2239715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确定表的格式和栏目的数量。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3096971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填写各项目名称及数据。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4025665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计算总计和合计并填入表中。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4954359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⑤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写好表头和制作时间。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06" y="692048"/>
            <a:ext cx="9072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要统计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年伦敦奥运会各国获得奖牌的情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最好选择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条形统计图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折线统计图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扇形统计图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8926" y="1571612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3013502"/>
            <a:ext cx="878687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想了解本校几年来学生人数的增减变化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制作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5918" y="392906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折线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4643305"/>
            <a:ext cx="878687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想知道本班学生人数占全校学生总人数的百分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需要制作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统计图。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1802" y="557214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扇形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71538" y="285728"/>
            <a:ext cx="1143008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练习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5720" y="1571612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要比较期末考试哪个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班的成绩高一些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应选取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平均数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众数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中位数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86380" y="2487035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5720" y="4415861"/>
            <a:ext cx="8786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一组数据的众数只能有一个。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01024" y="44291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26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12383</TotalTime>
  <Words>2150</Words>
  <Application>Microsoft Office PowerPoint</Application>
  <PresentationFormat>全屏显示(4:3)</PresentationFormat>
  <Paragraphs>242</Paragraphs>
  <Slides>43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1411</cp:revision>
  <dcterms:created xsi:type="dcterms:W3CDTF">2015-11-21T07:20:00Z</dcterms:created>
  <dcterms:modified xsi:type="dcterms:W3CDTF">2021-11-01T03:21:13Z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